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мирлан Бакытжанович Амреев" initials="ТБ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858B8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4660" autoAdjust="0"/>
  </p:normalViewPr>
  <p:slideViewPr>
    <p:cSldViewPr showGuides="1">
      <p:cViewPr varScale="1">
        <p:scale>
          <a:sx n="154" d="100"/>
          <a:sy n="154" d="100"/>
        </p:scale>
        <p:origin x="89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Жамбылская область</c:v>
                </c:pt>
                <c:pt idx="5">
                  <c:v>ЗКО</c:v>
                </c:pt>
                <c:pt idx="6">
                  <c:v>Акмолинская область</c:v>
                </c:pt>
                <c:pt idx="7">
                  <c:v>Карагандинская область</c:v>
                </c:pt>
                <c:pt idx="8">
                  <c:v>Мангистауская область</c:v>
                </c:pt>
                <c:pt idx="9">
                  <c:v>Актюбинская область</c:v>
                </c:pt>
                <c:pt idx="10">
                  <c:v>Алматинская область</c:v>
                </c:pt>
                <c:pt idx="11">
                  <c:v>ВКО</c:v>
                </c:pt>
                <c:pt idx="12">
                  <c:v>Костанайская область</c:v>
                </c:pt>
                <c:pt idx="13">
                  <c:v>Павлодарская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</c:v>
                </c:pt>
                <c:pt idx="1">
                  <c:v>13</c:v>
                </c:pt>
                <c:pt idx="2">
                  <c:v>19</c:v>
                </c:pt>
                <c:pt idx="3">
                  <c:v>21</c:v>
                </c:pt>
                <c:pt idx="4">
                  <c:v>21</c:v>
                </c:pt>
                <c:pt idx="5">
                  <c:v>23</c:v>
                </c:pt>
                <c:pt idx="6">
                  <c:v>24</c:v>
                </c:pt>
                <c:pt idx="7">
                  <c:v>31</c:v>
                </c:pt>
                <c:pt idx="8">
                  <c:v>31</c:v>
                </c:pt>
                <c:pt idx="9">
                  <c:v>33</c:v>
                </c:pt>
                <c:pt idx="10">
                  <c:v>38</c:v>
                </c:pt>
                <c:pt idx="11">
                  <c:v>39</c:v>
                </c:pt>
                <c:pt idx="12">
                  <c:v>41</c:v>
                </c:pt>
                <c:pt idx="13">
                  <c:v>47</c:v>
                </c:pt>
                <c:pt idx="14">
                  <c:v>48</c:v>
                </c:pt>
                <c:pt idx="15">
                  <c:v>76</c:v>
                </c:pt>
                <c:pt idx="16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D-40C9-9590-2685EB849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163976"/>
        <c:axId val="494164368"/>
      </c:barChart>
      <c:catAx>
        <c:axId val="494163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494164368"/>
        <c:crosses val="autoZero"/>
        <c:auto val="1"/>
        <c:lblAlgn val="ctr"/>
        <c:lblOffset val="100"/>
        <c:noMultiLvlLbl val="0"/>
      </c:catAx>
      <c:valAx>
        <c:axId val="494164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4163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>
                <a:latin typeface="Arial Narrow" panose="020B0606020202030204" pitchFamily="34" charset="0"/>
              </a:rPr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29836917865"/>
          <c:y val="1.99004871179602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71-4D1C-B467-4288ECE2C869}"/>
                </c:ext>
                <c:ext xmlns:c15="http://schemas.microsoft.com/office/drawing/2012/chart" uri="{CE6537A1-D6FC-4f65-9D91-7224C49458BB}">
                  <c15:layout>
                    <c:manualLayout>
                      <c:w val="0.28908854019146885"/>
                      <c:h val="7.7578732281515114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71-4D1C-B467-4288ECE2C869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2020г.'!$A$33:$A$35</c:f>
              <c:strCache>
                <c:ptCount val="3"/>
                <c:pt idx="0">
                  <c:v>Актюбинская область</c:v>
                </c:pt>
                <c:pt idx="1">
                  <c:v>Акмолинская область</c:v>
                </c:pt>
                <c:pt idx="2">
                  <c:v>г.Алматы</c:v>
                </c:pt>
              </c:strCache>
            </c:strRef>
          </c:cat>
          <c:val>
            <c:numRef>
              <c:f>'Одобренные РФ 2020г.'!$B$33:$B$35</c:f>
              <c:numCache>
                <c:formatCode>_-* #\ ##0.00_р_._-;\-* #\ ##0.00_р_._-;_-* "-"??_р_._-;_-@_-</c:formatCode>
                <c:ptCount val="3"/>
                <c:pt idx="0" formatCode="#,##0">
                  <c:v>32000000</c:v>
                </c:pt>
                <c:pt idx="1">
                  <c:v>93683000</c:v>
                </c:pt>
                <c:pt idx="2">
                  <c:v>680000000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71-4D1C-B467-4288ECE2C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424240"/>
        <c:axId val="498423456"/>
      </c:barChart>
      <c:catAx>
        <c:axId val="4984242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98423456"/>
        <c:crosses val="autoZero"/>
        <c:auto val="1"/>
        <c:lblAlgn val="ctr"/>
        <c:lblOffset val="100"/>
        <c:noMultiLvlLbl val="0"/>
      </c:catAx>
      <c:valAx>
        <c:axId val="49842345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98424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одобренных ДГ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одобр.бву!$C$3:$C$6</c:f>
              <c:strCache>
                <c:ptCount val="4"/>
                <c:pt idx="0">
                  <c:v>АО "Bank RBK"</c:v>
                </c:pt>
                <c:pt idx="1">
                  <c:v>ДБ АО "Сбербанк"</c:v>
                </c:pt>
                <c:pt idx="2">
                  <c:v>АО "Нурбанк"</c:v>
                </c:pt>
                <c:pt idx="3">
                  <c:v>АО ДБ "Альфа Банк"</c:v>
                </c:pt>
              </c:strCache>
            </c:strRef>
          </c:cat>
          <c:val>
            <c:numRef>
              <c:f>одобр.бву!$D$3:$D$6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109992"/>
        <c:axId val="493111952"/>
      </c:barChart>
      <c:catAx>
        <c:axId val="493109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111952"/>
        <c:crosses val="autoZero"/>
        <c:auto val="1"/>
        <c:lblAlgn val="ctr"/>
        <c:lblOffset val="100"/>
        <c:noMultiLvlLbl val="0"/>
      </c:catAx>
      <c:valAx>
        <c:axId val="49311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310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одобренных ДГ,тенге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одобр.бву!$C$30:$C$33</c:f>
              <c:strCache>
                <c:ptCount val="4"/>
                <c:pt idx="0">
                  <c:v>АО "Bank RBK"</c:v>
                </c:pt>
                <c:pt idx="1">
                  <c:v>ДБ АО "Сбербанк"</c:v>
                </c:pt>
                <c:pt idx="2">
                  <c:v>АО "Нурбанк"</c:v>
                </c:pt>
                <c:pt idx="3">
                  <c:v>АО ДБ "Альфа Банк"</c:v>
                </c:pt>
              </c:strCache>
            </c:strRef>
          </c:cat>
          <c:val>
            <c:numRef>
              <c:f>одобр.бву!$D$30:$D$33</c:f>
              <c:numCache>
                <c:formatCode>_-* #\ ##0_р_._-;\-* #\ ##0_р_._-;_-* "-"??_р_._-;_-@_-</c:formatCode>
                <c:ptCount val="4"/>
                <c:pt idx="0">
                  <c:v>50000000</c:v>
                </c:pt>
                <c:pt idx="1">
                  <c:v>90000000</c:v>
                </c:pt>
                <c:pt idx="2">
                  <c:v>93683000</c:v>
                </c:pt>
                <c:pt idx="3">
                  <c:v>572000000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3910688"/>
        <c:axId val="503900888"/>
      </c:barChart>
      <c:catAx>
        <c:axId val="50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3900888"/>
        <c:crosses val="autoZero"/>
        <c:auto val="1"/>
        <c:lblAlgn val="ctr"/>
        <c:lblOffset val="100"/>
        <c:noMultiLvlLbl val="0"/>
      </c:catAx>
      <c:valAx>
        <c:axId val="50390088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50391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976434280163568"/>
          <c:y val="0.15335514034895079"/>
          <c:w val="0.51566271397573327"/>
          <c:h val="0.68670253651037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'по отраслям'!$C$4:$C$19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'по отраслям'!$D$4:$D$19</c:f>
              <c:numCache>
                <c:formatCode>0%</c:formatCode>
                <c:ptCount val="16"/>
                <c:pt idx="0">
                  <c:v>0.48337355619838207</c:v>
                </c:pt>
                <c:pt idx="1">
                  <c:v>0.11131129672316389</c:v>
                </c:pt>
                <c:pt idx="2">
                  <c:v>9.9196805849453284E-2</c:v>
                </c:pt>
                <c:pt idx="3">
                  <c:v>8.9598426196305495E-2</c:v>
                </c:pt>
                <c:pt idx="4">
                  <c:v>2.672090516536221E-2</c:v>
                </c:pt>
                <c:pt idx="5">
                  <c:v>4.8939928777468597E-2</c:v>
                </c:pt>
                <c:pt idx="6">
                  <c:v>3.7519085278682689E-2</c:v>
                </c:pt>
                <c:pt idx="7">
                  <c:v>1.8444806117970308E-2</c:v>
                </c:pt>
                <c:pt idx="8">
                  <c:v>2.4483143900176897E-2</c:v>
                </c:pt>
                <c:pt idx="9">
                  <c:v>1.0949189376215274E-2</c:v>
                </c:pt>
                <c:pt idx="10">
                  <c:v>1.0464972420950626E-2</c:v>
                </c:pt>
                <c:pt idx="11">
                  <c:v>6.9834567456705972E-3</c:v>
                </c:pt>
                <c:pt idx="12">
                  <c:v>1.180310418802216E-2</c:v>
                </c:pt>
                <c:pt idx="13">
                  <c:v>7.5429321682724919E-3</c:v>
                </c:pt>
                <c:pt idx="14">
                  <c:v>5.5093493568080746E-3</c:v>
                </c:pt>
                <c:pt idx="15">
                  <c:v>7.1590415370952377E-3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3647411841162199E-3"/>
          <c:y val="9.2646489397976109E-2"/>
          <c:w val="0.29112104554754487"/>
          <c:h val="0.90645252639669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4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Жамбылская область</c:v>
                </c:pt>
                <c:pt idx="4">
                  <c:v>Павлодарская область</c:v>
                </c:pt>
                <c:pt idx="5">
                  <c:v>Атырауская область</c:v>
                </c:pt>
                <c:pt idx="6">
                  <c:v>ЗКО</c:v>
                </c:pt>
                <c:pt idx="7">
                  <c:v>Карагандинская область</c:v>
                </c:pt>
                <c:pt idx="8">
                  <c:v>Костанайская область</c:v>
                </c:pt>
                <c:pt idx="9">
                  <c:v>Акмолинская область</c:v>
                </c:pt>
                <c:pt idx="10">
                  <c:v>Алматинская область</c:v>
                </c:pt>
                <c:pt idx="11">
                  <c:v>Мангистауская область</c:v>
                </c:pt>
                <c:pt idx="12">
                  <c:v>ВКО</c:v>
                </c:pt>
                <c:pt idx="13">
                  <c:v>Актюбинская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47700000</c:v>
                </c:pt>
                <c:pt idx="1">
                  <c:v>218347671.44999999</c:v>
                </c:pt>
                <c:pt idx="2">
                  <c:v>219382772.33000001</c:v>
                </c:pt>
                <c:pt idx="3">
                  <c:v>248761738</c:v>
                </c:pt>
                <c:pt idx="4">
                  <c:v>344648445.68000001</c:v>
                </c:pt>
                <c:pt idx="5">
                  <c:v>443871138.95999998</c:v>
                </c:pt>
                <c:pt idx="6">
                  <c:v>454413158</c:v>
                </c:pt>
                <c:pt idx="7">
                  <c:v>495961593.49000001</c:v>
                </c:pt>
                <c:pt idx="8">
                  <c:v>605325000</c:v>
                </c:pt>
                <c:pt idx="9">
                  <c:v>633075000</c:v>
                </c:pt>
                <c:pt idx="10">
                  <c:v>698896283.32999992</c:v>
                </c:pt>
                <c:pt idx="11">
                  <c:v>898166688.32000005</c:v>
                </c:pt>
                <c:pt idx="12">
                  <c:v>1014557396</c:v>
                </c:pt>
                <c:pt idx="13">
                  <c:v>1213381836</c:v>
                </c:pt>
                <c:pt idx="14">
                  <c:v>1331164514</c:v>
                </c:pt>
                <c:pt idx="15" formatCode="_-* #\ ##0.00_р_._-;\-* #\ ##0.00_р_._-;_-* &quot;-&quot;??_р_._-;_-@_-">
                  <c:v>2094561310.51</c:v>
                </c:pt>
                <c:pt idx="16">
                  <c:v>4168023878.4100003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98-427B-832A-D5DC3DCCD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262808"/>
        <c:axId val="493263200"/>
      </c:barChart>
      <c:catAx>
        <c:axId val="4932628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93263200"/>
        <c:crosses val="autoZero"/>
        <c:auto val="1"/>
        <c:lblAlgn val="l"/>
        <c:lblOffset val="100"/>
        <c:noMultiLvlLbl val="0"/>
      </c:catAx>
      <c:valAx>
        <c:axId val="49326320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493262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"Народный Банк Казахастана"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ДБ АО "Сбербанк"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21</c:v>
                </c:pt>
                <c:pt idx="11">
                  <c:v>24</c:v>
                </c:pt>
                <c:pt idx="12">
                  <c:v>26</c:v>
                </c:pt>
                <c:pt idx="13">
                  <c:v>34</c:v>
                </c:pt>
                <c:pt idx="14">
                  <c:v>49</c:v>
                </c:pt>
                <c:pt idx="15">
                  <c:v>52</c:v>
                </c:pt>
                <c:pt idx="16">
                  <c:v>56</c:v>
                </c:pt>
                <c:pt idx="17">
                  <c:v>91</c:v>
                </c:pt>
                <c:pt idx="18">
                  <c:v>99</c:v>
                </c:pt>
                <c:pt idx="19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74-4BC7-83FC-05B945F3F76F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"Народный Банк Казахастана"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ДБ АО "Сбербанк"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21</c:v>
                </c:pt>
                <c:pt idx="11">
                  <c:v>24</c:v>
                </c:pt>
                <c:pt idx="12">
                  <c:v>26</c:v>
                </c:pt>
                <c:pt idx="13">
                  <c:v>34</c:v>
                </c:pt>
                <c:pt idx="14">
                  <c:v>49</c:v>
                </c:pt>
                <c:pt idx="15">
                  <c:v>52</c:v>
                </c:pt>
                <c:pt idx="16">
                  <c:v>56</c:v>
                </c:pt>
                <c:pt idx="17">
                  <c:v>91</c:v>
                </c:pt>
                <c:pt idx="18">
                  <c:v>99</c:v>
                </c:pt>
                <c:pt idx="19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74-4BC7-83FC-05B945F3F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041272"/>
        <c:axId val="494041664"/>
      </c:barChart>
      <c:catAx>
        <c:axId val="494041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494041664"/>
        <c:crosses val="autoZero"/>
        <c:auto val="1"/>
        <c:lblAlgn val="ctr"/>
        <c:lblOffset val="100"/>
        <c:noMultiLvlLbl val="0"/>
      </c:catAx>
      <c:valAx>
        <c:axId val="494041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4041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10-4279-9A29-E9C57A3B40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ДБ АО "Банк ВТБ Казахстан"</c:v>
                </c:pt>
                <c:pt idx="8">
                  <c:v>АО "Казкоммерцбанк"</c:v>
                </c:pt>
                <c:pt idx="9">
                  <c:v>АО "Народный Банк Казахастана"</c:v>
                </c:pt>
                <c:pt idx="10">
                  <c:v>АО "Банк Kassa Nova"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First Heartland Jysan Bank</c:v>
                </c:pt>
                <c:pt idx="14">
                  <c:v>АО "Нурбанк"</c:v>
                </c:pt>
                <c:pt idx="15">
                  <c:v>АО ДБ "Альфа Банк"</c:v>
                </c:pt>
                <c:pt idx="16">
                  <c:v>АО "Bank RBK"</c:v>
                </c:pt>
                <c:pt idx="17">
                  <c:v>ДБ АО "Сбербанк"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168407222.32999998</c:v>
                </c:pt>
                <c:pt idx="8">
                  <c:v>174005000</c:v>
                </c:pt>
                <c:pt idx="9">
                  <c:v>196027929</c:v>
                </c:pt>
                <c:pt idx="10">
                  <c:v>238406200</c:v>
                </c:pt>
                <c:pt idx="11">
                  <c:v>563332996</c:v>
                </c:pt>
                <c:pt idx="12">
                  <c:v>851283188.33000004</c:v>
                </c:pt>
                <c:pt idx="13">
                  <c:v>957265790</c:v>
                </c:pt>
                <c:pt idx="14">
                  <c:v>967733478.54999995</c:v>
                </c:pt>
                <c:pt idx="15">
                  <c:v>1604047658</c:v>
                </c:pt>
                <c:pt idx="16">
                  <c:v>1652669918.4099998</c:v>
                </c:pt>
                <c:pt idx="17">
                  <c:v>1819640643</c:v>
                </c:pt>
                <c:pt idx="18">
                  <c:v>2257971000</c:v>
                </c:pt>
                <c:pt idx="19">
                  <c:v>3474486500.8599987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10-4279-9A29-E9C57A3B4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171024"/>
        <c:axId val="480170632"/>
      </c:barChart>
      <c:catAx>
        <c:axId val="4801710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480170632"/>
        <c:crosses val="autoZero"/>
        <c:auto val="1"/>
        <c:lblAlgn val="l"/>
        <c:lblOffset val="100"/>
        <c:noMultiLvlLbl val="0"/>
      </c:catAx>
      <c:valAx>
        <c:axId val="48017063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80171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Лист4!$A$3:$A$13</c:f>
              <c:strCache>
                <c:ptCount val="11"/>
                <c:pt idx="0">
                  <c:v>Атырауская область</c:v>
                </c:pt>
                <c:pt idx="1">
                  <c:v>Карагандинская область</c:v>
                </c:pt>
                <c:pt idx="2">
                  <c:v>Жамбылская область</c:v>
                </c:pt>
                <c:pt idx="3">
                  <c:v>Павлодарская область</c:v>
                </c:pt>
                <c:pt idx="4">
                  <c:v>СКО</c:v>
                </c:pt>
                <c:pt idx="5">
                  <c:v>Акмолинская область</c:v>
                </c:pt>
                <c:pt idx="6">
                  <c:v>Алматинская область</c:v>
                </c:pt>
                <c:pt idx="7">
                  <c:v>ВКО</c:v>
                </c:pt>
                <c:pt idx="8">
                  <c:v>Костанайская область</c:v>
                </c:pt>
                <c:pt idx="9">
                  <c:v>г.Алматы</c:v>
                </c:pt>
                <c:pt idx="10">
                  <c:v>г.Нур-Султан</c:v>
                </c:pt>
              </c:strCache>
            </c:strRef>
          </c:cat>
          <c:val>
            <c:numRef>
              <c:f>Лист4!$B$3:$B$13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0C-42E8-8FCD-F2F9547EF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26032"/>
        <c:axId val="206225640"/>
      </c:barChart>
      <c:catAx>
        <c:axId val="206226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206225640"/>
        <c:crosses val="autoZero"/>
        <c:auto val="1"/>
        <c:lblAlgn val="ctr"/>
        <c:lblOffset val="100"/>
        <c:noMultiLvlLbl val="0"/>
      </c:catAx>
      <c:valAx>
        <c:axId val="20622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6226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Лист4!$A$18:$A$28</c:f>
              <c:strCache>
                <c:ptCount val="11"/>
                <c:pt idx="0">
                  <c:v>Карагандинская область</c:v>
                </c:pt>
                <c:pt idx="1">
                  <c:v>Павлодарская область</c:v>
                </c:pt>
                <c:pt idx="2">
                  <c:v>Жамбылская область</c:v>
                </c:pt>
                <c:pt idx="3">
                  <c:v>СКО</c:v>
                </c:pt>
                <c:pt idx="4">
                  <c:v>ВКО</c:v>
                </c:pt>
                <c:pt idx="5">
                  <c:v>Атырауская область</c:v>
                </c:pt>
                <c:pt idx="6">
                  <c:v>Акмолинская область</c:v>
                </c:pt>
                <c:pt idx="7">
                  <c:v>Костанайская область</c:v>
                </c:pt>
                <c:pt idx="8">
                  <c:v>Алматинская область</c:v>
                </c:pt>
                <c:pt idx="9">
                  <c:v>г.Алматы</c:v>
                </c:pt>
                <c:pt idx="10">
                  <c:v>г.Нур-Султан</c:v>
                </c:pt>
              </c:strCache>
            </c:strRef>
          </c:cat>
          <c:val>
            <c:numRef>
              <c:f>Лист4!$B$18:$B$28</c:f>
              <c:numCache>
                <c:formatCode>#,##0</c:formatCode>
                <c:ptCount val="11"/>
                <c:pt idx="0">
                  <c:v>12000000</c:v>
                </c:pt>
                <c:pt idx="1">
                  <c:v>13175000</c:v>
                </c:pt>
                <c:pt idx="2">
                  <c:v>20594638</c:v>
                </c:pt>
                <c:pt idx="3">
                  <c:v>63310000</c:v>
                </c:pt>
                <c:pt idx="4">
                  <c:v>76765000</c:v>
                </c:pt>
                <c:pt idx="5">
                  <c:v>85700000</c:v>
                </c:pt>
                <c:pt idx="6">
                  <c:v>143050000</c:v>
                </c:pt>
                <c:pt idx="7">
                  <c:v>203500000</c:v>
                </c:pt>
                <c:pt idx="8">
                  <c:v>207023000</c:v>
                </c:pt>
                <c:pt idx="9">
                  <c:v>265649979.55000001</c:v>
                </c:pt>
                <c:pt idx="10">
                  <c:v>436750000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61-4177-A948-A861353BE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28776"/>
        <c:axId val="206228384"/>
      </c:barChart>
      <c:catAx>
        <c:axId val="2062287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206228384"/>
        <c:crosses val="autoZero"/>
        <c:auto val="1"/>
        <c:lblAlgn val="l"/>
        <c:lblOffset val="100"/>
        <c:noMultiLvlLbl val="0"/>
      </c:catAx>
      <c:valAx>
        <c:axId val="20622838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06228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подписанных ДГ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5472523254991876"/>
          <c:y val="0.14438990464904913"/>
          <c:w val="0.50358748017897004"/>
          <c:h val="0.817702533090764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Лист5.!$B$5:$B$14</c:f>
              <c:strCache>
                <c:ptCount val="10"/>
                <c:pt idx="0">
                  <c:v>АО "Народный Банк Казахастана"</c:v>
                </c:pt>
                <c:pt idx="1">
                  <c:v>АО "АТФБанк"</c:v>
                </c:pt>
                <c:pt idx="2">
                  <c:v>АО "Bank RBK"</c:v>
                </c:pt>
                <c:pt idx="3">
                  <c:v>First Heartland Jysan Bank</c:v>
                </c:pt>
                <c:pt idx="4">
                  <c:v>АО "Банк ЦентрКредит"</c:v>
                </c:pt>
                <c:pt idx="5">
                  <c:v>АО ДБ "Альфа Банк"</c:v>
                </c:pt>
                <c:pt idx="6">
                  <c:v>ДБ АО "Банк ВТБ Казахстан"</c:v>
                </c:pt>
                <c:pt idx="7">
                  <c:v>АО "Нурбанк"</c:v>
                </c:pt>
                <c:pt idx="8">
                  <c:v>АО "ForteBank"</c:v>
                </c:pt>
                <c:pt idx="9">
                  <c:v>ДБ АО "Сбербанк"</c:v>
                </c:pt>
              </c:strCache>
            </c:strRef>
          </c:cat>
          <c:val>
            <c:numRef>
              <c:f>Лист5.!$C$5:$C$14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14</c:v>
                </c:pt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3899320"/>
        <c:axId val="503904808"/>
      </c:barChart>
      <c:catAx>
        <c:axId val="503899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3904808"/>
        <c:crosses val="autoZero"/>
        <c:auto val="1"/>
        <c:lblAlgn val="ctr"/>
        <c:lblOffset val="100"/>
        <c:noMultiLvlLbl val="0"/>
      </c:catAx>
      <c:valAx>
        <c:axId val="503904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389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подписанных,ДГ 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929494504447172"/>
          <c:y val="0.12184024446624987"/>
          <c:w val="0.76053169510825802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Лист5.!$L$3:$L$12</c:f>
              <c:strCache>
                <c:ptCount val="10"/>
                <c:pt idx="0">
                  <c:v>ДБ АО "Банк ВТБ Казахстан"</c:v>
                </c:pt>
                <c:pt idx="1">
                  <c:v>АО "Банк ЦентрКредит"</c:v>
                </c:pt>
                <c:pt idx="2">
                  <c:v>АО "Народный Банк Казахастана"</c:v>
                </c:pt>
                <c:pt idx="3">
                  <c:v>АО "АТФБанк"</c:v>
                </c:pt>
                <c:pt idx="4">
                  <c:v>АО "Нурбанк"</c:v>
                </c:pt>
                <c:pt idx="5">
                  <c:v>АО ДБ "Альфа Банк"</c:v>
                </c:pt>
                <c:pt idx="6">
                  <c:v>АО "Bank RBK"</c:v>
                </c:pt>
                <c:pt idx="7">
                  <c:v>First Heartland Jysan Bank</c:v>
                </c:pt>
                <c:pt idx="8">
                  <c:v>АО "ForteBank"</c:v>
                </c:pt>
                <c:pt idx="9">
                  <c:v>ДБ АО "Сбербанк"</c:v>
                </c:pt>
              </c:strCache>
            </c:strRef>
          </c:cat>
          <c:val>
            <c:numRef>
              <c:f>Лист5.!$M$3:$M$12</c:f>
              <c:numCache>
                <c:formatCode>_-* #\ ##0.00_р_._-;\-* #\ ##0.00_р_._-;_-* "-"??_р_._-;_-@_-</c:formatCode>
                <c:ptCount val="10"/>
                <c:pt idx="0">
                  <c:v>15313000</c:v>
                </c:pt>
                <c:pt idx="1">
                  <c:v>62885000</c:v>
                </c:pt>
                <c:pt idx="2">
                  <c:v>90000000</c:v>
                </c:pt>
                <c:pt idx="3">
                  <c:v>94083144</c:v>
                </c:pt>
                <c:pt idx="4">
                  <c:v>106436473.55</c:v>
                </c:pt>
                <c:pt idx="5">
                  <c:v>145000000</c:v>
                </c:pt>
                <c:pt idx="6">
                  <c:v>157000000</c:v>
                </c:pt>
                <c:pt idx="7">
                  <c:v>202700000</c:v>
                </c:pt>
                <c:pt idx="8">
                  <c:v>278000000</c:v>
                </c:pt>
                <c:pt idx="9">
                  <c:v>376100000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2-430F-9EC7-DD3535976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3913824"/>
        <c:axId val="503904416"/>
      </c:barChart>
      <c:catAx>
        <c:axId val="50391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3904416"/>
        <c:crosses val="autoZero"/>
        <c:auto val="1"/>
        <c:lblAlgn val="ctr"/>
        <c:lblOffset val="100"/>
        <c:noMultiLvlLbl val="0"/>
      </c:catAx>
      <c:valAx>
        <c:axId val="503904416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none"/>
        <c:minorTickMark val="none"/>
        <c:tickLblPos val="nextTo"/>
        <c:crossAx val="50391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>
                <a:latin typeface="Arial Narrow" panose="020B0606020202030204" pitchFamily="34" charset="0"/>
              </a:rPr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2020г.'!$A$3:$A$5</c:f>
              <c:strCache>
                <c:ptCount val="3"/>
                <c:pt idx="0">
                  <c:v>Актюбинская область</c:v>
                </c:pt>
                <c:pt idx="1">
                  <c:v>Акмолинская область</c:v>
                </c:pt>
                <c:pt idx="2">
                  <c:v>г.Алматы</c:v>
                </c:pt>
              </c:strCache>
            </c:strRef>
          </c:cat>
          <c:val>
            <c:numRef>
              <c:f>'Одобренные РФ 2020г.'!$B$3:$B$5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 formatCode="#,##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5-4977-BA77-210057979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898536"/>
        <c:axId val="503910296"/>
      </c:barChart>
      <c:catAx>
        <c:axId val="503898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03910296"/>
        <c:crosses val="autoZero"/>
        <c:auto val="1"/>
        <c:lblAlgn val="ctr"/>
        <c:lblOffset val="100"/>
        <c:noMultiLvlLbl val="0"/>
      </c:catAx>
      <c:valAx>
        <c:axId val="503910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3898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7855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D3847254-A27B-49F5-B012-4F3BB51A77F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7855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8C791110-506E-4230-8430-F6E56AE7C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7855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B9FABA34-BBD6-46B6-859B-59609D6BD0AA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7855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6B3D481A-93A6-4BDE-979B-FDCF4E87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0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5" b="51705"/>
          <a:stretch/>
        </p:blipFill>
        <p:spPr bwMode="auto">
          <a:xfrm>
            <a:off x="5791200" y="0"/>
            <a:ext cx="3352800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 bwMode="auto">
          <a:xfrm>
            <a:off x="0" y="-3036"/>
            <a:ext cx="5791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54E0-FFBA-4395-9C7B-2B3650AB12F8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FBCE-238B-40D1-8640-E8B807291BA6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536-53AD-41FF-9601-987595A77F9D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29FF-42FF-4D95-9312-78D1FACAAA95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 anchor="ctr" anchorCtr="0"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436E-CE3C-4682-B005-F0BCEC66B693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08DB-BE5E-4F01-912C-E31F4046E087}" type="datetime1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B94-5544-4844-8C8A-710690D8EE6C}" type="datetime1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3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C0E7-C5B6-4136-B34E-4A93D4B7E224}" type="datetime1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FE10-18BF-44D3-8254-DBF2B09711F7}" type="datetime1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A5F9-CAB9-4179-A1BE-5741CAD966C8}" type="datetime1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D342-4F0B-479A-AEA8-1AEA545CB322}" type="datetime1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4644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A87F-BE34-43DE-9048-C116CDDB895A}" type="datetime1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82892" y="2488694"/>
            <a:ext cx="4176000" cy="1152128"/>
          </a:xfrm>
        </p:spPr>
        <p:txBody>
          <a:bodyPr lIns="72000" rIns="72000">
            <a:normAutofit/>
          </a:bodyPr>
          <a:lstStyle/>
          <a:p>
            <a:pPr algn="ctr"/>
            <a:r>
              <a:rPr lang="ru-RU" altLang="ru-RU" sz="2000" dirty="0"/>
              <a:t>Программа гарантирования </a:t>
            </a:r>
            <a:br>
              <a:rPr lang="ru-RU" altLang="ru-RU" sz="2000" dirty="0"/>
            </a:br>
            <a:r>
              <a:rPr lang="ru-RU" altLang="ru-RU" sz="2000" dirty="0"/>
              <a:t>«ДАМУ-ОПТИМА»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616" y="4442792"/>
            <a:ext cx="3168352" cy="3612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2020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46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0"/>
            <a:ext cx="4464496" cy="7095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+mj-lt"/>
                <a:ea typeface="+mj-ea"/>
                <a:cs typeface="Arial" charset="0"/>
              </a:rPr>
              <a:t>Гарантирование проектов</a:t>
            </a:r>
            <a:endParaRPr lang="ru-RU" b="1" dirty="0"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00448"/>
              </p:ext>
            </p:extLst>
          </p:nvPr>
        </p:nvGraphicFramePr>
        <p:xfrm>
          <a:off x="179512" y="1347614"/>
          <a:ext cx="8702626" cy="96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5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398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03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647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636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32,258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15,935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4" marR="91434" marT="45642" marB="4564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995763" y="773435"/>
            <a:ext cx="21602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/>
              <a:t>з</a:t>
            </a:r>
            <a:r>
              <a:rPr lang="ru-RU" sz="800" b="1" dirty="0" smtClean="0"/>
              <a:t>а период с 2016г. по </a:t>
            </a:r>
            <a:r>
              <a:rPr lang="ru-RU" sz="800" b="1" dirty="0" smtClean="0"/>
              <a:t>01.09.2020г</a:t>
            </a:r>
            <a:r>
              <a:rPr lang="ru-RU" sz="800" b="1" dirty="0" smtClean="0"/>
              <a:t>.</a:t>
            </a:r>
            <a:endParaRPr lang="ru-RU" sz="800" b="1" dirty="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691681" y="942673"/>
            <a:ext cx="5540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и</a:t>
            </a:r>
            <a:r>
              <a:rPr lang="ru-RU" sz="1400" b="1" dirty="0" smtClean="0"/>
              <a:t>того по инструменту гарантирование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8102" y="233085"/>
            <a:ext cx="432048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12171"/>
              </p:ext>
            </p:extLst>
          </p:nvPr>
        </p:nvGraphicFramePr>
        <p:xfrm>
          <a:off x="251520" y="2993753"/>
          <a:ext cx="8630617" cy="94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512168"/>
                <a:gridCol w="2304256"/>
                <a:gridCol w="2725961"/>
              </a:tblGrid>
              <a:tr h="54338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млрд.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</a:tr>
              <a:tr h="40276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65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54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3,70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1,53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4" marR="91434" marT="45642" marB="45642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63688" y="2679920"/>
            <a:ext cx="4032448" cy="313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итого по инструменту гарантирование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499740"/>
            <a:ext cx="2376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по состоянию с 01.01.2020г. по </a:t>
            </a:r>
            <a:r>
              <a:rPr lang="ru-RU" sz="800" b="1" dirty="0" smtClean="0"/>
              <a:t>01.09.2020г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807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-49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7544" y="4155926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</a:t>
            </a:r>
            <a:r>
              <a:rPr lang="ru-RU" sz="1100" dirty="0" smtClean="0">
                <a:cs typeface="Times New Roman" pitchFamily="18" charset="0"/>
              </a:rPr>
              <a:t>– </a:t>
            </a:r>
            <a:r>
              <a:rPr lang="ru-RU" sz="1100" b="1" dirty="0" smtClean="0">
                <a:cs typeface="Times New Roman" pitchFamily="18" charset="0"/>
              </a:rPr>
              <a:t>636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проектов </a:t>
            </a:r>
            <a:r>
              <a:rPr lang="ru-RU" sz="1100" dirty="0" smtClean="0">
                <a:cs typeface="Times New Roman" pitchFamily="18" charset="0"/>
              </a:rPr>
              <a:t>на </a:t>
            </a:r>
            <a:r>
              <a:rPr lang="ru-RU" sz="1100" dirty="0">
                <a:cs typeface="Times New Roman" pitchFamily="18" charset="0"/>
              </a:rPr>
              <a:t>общую сумму кредитного портфеля 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32,258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15,130 </a:t>
            </a:r>
            <a:r>
              <a:rPr lang="ru-RU" sz="1100" b="1" dirty="0" smtClean="0">
                <a:cs typeface="Times New Roman" pitchFamily="18" charset="0"/>
              </a:rPr>
              <a:t>млрд. </a:t>
            </a:r>
            <a:r>
              <a:rPr lang="ru-RU" sz="1100" b="1" dirty="0">
                <a:cs typeface="Times New Roman" pitchFamily="18" charset="0"/>
              </a:rPr>
              <a:t>тенге.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0"/>
            <a:ext cx="1914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Century Gothic" panose="020B0502020202020204" pitchFamily="34" charset="0"/>
              </a:rPr>
              <a:t>за </a:t>
            </a:r>
            <a:r>
              <a:rPr lang="ru-RU" sz="800" b="1" dirty="0">
                <a:latin typeface="Century Gothic" panose="020B0502020202020204" pitchFamily="34" charset="0"/>
              </a:rPr>
              <a:t>период с </a:t>
            </a:r>
            <a:r>
              <a:rPr lang="ru-RU" sz="800" b="1" dirty="0" smtClean="0">
                <a:latin typeface="Century Gothic" panose="020B0502020202020204" pitchFamily="34" charset="0"/>
              </a:rPr>
              <a:t>2016г</a:t>
            </a:r>
            <a:r>
              <a:rPr lang="ru-RU" sz="800" b="1" dirty="0">
                <a:latin typeface="Century Gothic" panose="020B0502020202020204" pitchFamily="34" charset="0"/>
              </a:rPr>
              <a:t>. по </a:t>
            </a:r>
            <a:r>
              <a:rPr lang="ru-RU" sz="800" b="1" dirty="0" smtClean="0">
                <a:latin typeface="Century Gothic" panose="020B0502020202020204" pitchFamily="34" charset="0"/>
              </a:rPr>
              <a:t>01.0</a:t>
            </a:r>
            <a:r>
              <a:rPr lang="ru-RU" sz="800" b="1" dirty="0">
                <a:latin typeface="Century Gothic" panose="020B0502020202020204" pitchFamily="34" charset="0"/>
              </a:rPr>
              <a:t>9</a:t>
            </a:r>
            <a:r>
              <a:rPr lang="ru-RU" sz="800" b="1" dirty="0" smtClean="0">
                <a:latin typeface="Century Gothic" panose="020B0502020202020204" pitchFamily="34" charset="0"/>
              </a:rPr>
              <a:t>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71217"/>
              </p:ext>
            </p:extLst>
          </p:nvPr>
        </p:nvGraphicFramePr>
        <p:xfrm>
          <a:off x="35496" y="983961"/>
          <a:ext cx="4788024" cy="317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882302"/>
              </p:ext>
            </p:extLst>
          </p:nvPr>
        </p:nvGraphicFramePr>
        <p:xfrm>
          <a:off x="4559853" y="896273"/>
          <a:ext cx="4480191" cy="325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5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-19645"/>
            <a:ext cx="650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 </a:t>
            </a:r>
            <a:r>
              <a:rPr lang="ru-RU" sz="1100" dirty="0">
                <a:cs typeface="Times New Roman" pitchFamily="18" charset="0"/>
              </a:rPr>
              <a:t>АО </a:t>
            </a:r>
            <a:r>
              <a:rPr lang="ru-RU" sz="1100" dirty="0" smtClean="0">
                <a:cs typeface="Times New Roman" pitchFamily="18" charset="0"/>
              </a:rPr>
              <a:t>«</a:t>
            </a:r>
            <a:r>
              <a:rPr lang="ru-RU" sz="1100" dirty="0" err="1" smtClean="0">
                <a:cs typeface="Times New Roman" pitchFamily="18" charset="0"/>
              </a:rPr>
              <a:t>АТФБанк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  <a:r>
              <a:rPr lang="ru-RU" sz="1100" b="1" dirty="0" smtClean="0">
                <a:cs typeface="Times New Roman" pitchFamily="18" charset="0"/>
              </a:rPr>
              <a:t> , </a:t>
            </a:r>
            <a:r>
              <a:rPr lang="ru-RU" sz="1100" dirty="0" smtClean="0"/>
              <a:t>АО «Банк Центр Кредит»</a:t>
            </a:r>
            <a:endParaRPr lang="ru-RU" sz="1100" dirty="0"/>
          </a:p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</a:t>
            </a:r>
            <a:r>
              <a:rPr lang="ru-RU" sz="1100" b="1" dirty="0">
                <a:cs typeface="Times New Roman" pitchFamily="18" charset="0"/>
              </a:rPr>
              <a:t>сумме</a:t>
            </a:r>
            <a:r>
              <a:rPr lang="ru-RU" sz="1100" dirty="0"/>
              <a:t> </a:t>
            </a:r>
            <a:r>
              <a:rPr lang="ru-RU" sz="1100" dirty="0" smtClean="0"/>
              <a:t>АО </a:t>
            </a:r>
            <a:r>
              <a:rPr lang="ru-RU" sz="1100" dirty="0" smtClean="0">
                <a:cs typeface="Times New Roman" pitchFamily="18" charset="0"/>
              </a:rPr>
              <a:t>«</a:t>
            </a:r>
            <a:r>
              <a:rPr lang="ru-RU" sz="1100" dirty="0" err="1" smtClean="0">
                <a:cs typeface="Times New Roman" pitchFamily="18" charset="0"/>
              </a:rPr>
              <a:t>АТФБанк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  <a:r>
              <a:rPr lang="ru-RU" sz="1100" b="1" dirty="0" smtClean="0">
                <a:cs typeface="Times New Roman" pitchFamily="18" charset="0"/>
              </a:rPr>
              <a:t>, </a:t>
            </a:r>
            <a:r>
              <a:rPr lang="ru-RU" sz="1100" dirty="0" smtClean="0"/>
              <a:t>АО «Банк Центр Кредит»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0"/>
            <a:ext cx="2295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Century Gothic" panose="020B0502020202020204" pitchFamily="34" charset="0"/>
              </a:rPr>
              <a:t>с 01.01 по </a:t>
            </a:r>
            <a:r>
              <a:rPr lang="ru-RU" sz="1000" b="1" dirty="0" smtClean="0">
                <a:latin typeface="Century Gothic" panose="020B0502020202020204" pitchFamily="34" charset="0"/>
              </a:rPr>
              <a:t>01.09.2020г</a:t>
            </a:r>
            <a:r>
              <a:rPr lang="ru-RU" sz="1000" b="1" dirty="0" smtClean="0">
                <a:latin typeface="Century Gothic" panose="020B0502020202020204" pitchFamily="34" charset="0"/>
              </a:rPr>
              <a:t>.</a:t>
            </a:r>
            <a:endParaRPr lang="ru-RU" sz="1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776208"/>
              </p:ext>
            </p:extLst>
          </p:nvPr>
        </p:nvGraphicFramePr>
        <p:xfrm>
          <a:off x="147056" y="926536"/>
          <a:ext cx="4190565" cy="374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35604"/>
              </p:ext>
            </p:extLst>
          </p:nvPr>
        </p:nvGraphicFramePr>
        <p:xfrm>
          <a:off x="4572000" y="709193"/>
          <a:ext cx="4392488" cy="369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16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0"/>
            <a:ext cx="6408713" cy="81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smtClean="0">
                <a:latin typeface="Century Gothic" panose="020B0502020202020204" pitchFamily="34" charset="0"/>
              </a:rPr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2000" b="1" dirty="0">
                <a:latin typeface="Century Gothic" panose="020B0502020202020204" pitchFamily="34" charset="0"/>
              </a:rPr>
              <a:t>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207748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smtClean="0">
                <a:cs typeface="Times New Roman" pitchFamily="18" charset="0"/>
              </a:rPr>
              <a:t>Лидеры регионы </a:t>
            </a:r>
            <a:r>
              <a:rPr lang="ru-RU" sz="1100" dirty="0">
                <a:cs typeface="Times New Roman" pitchFamily="18" charset="0"/>
              </a:rPr>
              <a:t>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 </a:t>
            </a:r>
            <a:r>
              <a:rPr lang="ru-RU" sz="1100" dirty="0" smtClean="0">
                <a:cs typeface="Times New Roman" pitchFamily="18" charset="0"/>
              </a:rPr>
              <a:t>г.Нур-Султан, г. Алматы</a:t>
            </a:r>
          </a:p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г.Нур-Султан, г. Алматы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10521" y="26915"/>
            <a:ext cx="13564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Century Gothic" panose="020B0502020202020204" pitchFamily="34" charset="0"/>
              </a:rPr>
              <a:t>С 01.01. </a:t>
            </a:r>
            <a:r>
              <a:rPr lang="ru-RU" sz="800" b="1" dirty="0">
                <a:latin typeface="Century Gothic" panose="020B0502020202020204" pitchFamily="34" charset="0"/>
              </a:rPr>
              <a:t>по </a:t>
            </a:r>
            <a:r>
              <a:rPr lang="ru-RU" sz="800" b="1" dirty="0" smtClean="0">
                <a:latin typeface="Century Gothic" panose="020B0502020202020204" pitchFamily="34" charset="0"/>
              </a:rPr>
              <a:t>01.09.2020г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018032"/>
              </p:ext>
            </p:extLst>
          </p:nvPr>
        </p:nvGraphicFramePr>
        <p:xfrm>
          <a:off x="251520" y="1136762"/>
          <a:ext cx="4217393" cy="291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230156"/>
              </p:ext>
            </p:extLst>
          </p:nvPr>
        </p:nvGraphicFramePr>
        <p:xfrm>
          <a:off x="4716016" y="1071875"/>
          <a:ext cx="4153000" cy="291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513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0"/>
            <a:ext cx="650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9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900" b="1" dirty="0" smtClean="0">
                <a:latin typeface="Century Gothic" panose="020B0502020202020204" pitchFamily="34" charset="0"/>
              </a:rPr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1900" b="1" dirty="0">
                <a:latin typeface="Century Gothic" panose="020B0502020202020204" pitchFamily="34" charset="0"/>
              </a:rPr>
              <a:t>в разрезе БВУ)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7685" y="15101"/>
            <a:ext cx="1643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с</a:t>
            </a:r>
            <a:r>
              <a:rPr lang="ru-RU" sz="800" b="1" dirty="0" smtClean="0"/>
              <a:t> 01.01.2020г. по </a:t>
            </a:r>
            <a:r>
              <a:rPr lang="ru-RU" sz="800" b="1" dirty="0" smtClean="0"/>
              <a:t>01.09.2020г</a:t>
            </a:r>
            <a:r>
              <a:rPr lang="ru-RU" sz="800" b="1" dirty="0" smtClean="0"/>
              <a:t>.</a:t>
            </a:r>
            <a:endParaRPr lang="ru-RU" sz="800" b="1" dirty="0"/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7544" y="4116745"/>
            <a:ext cx="8500492" cy="75926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Century Gothic" panose="020B0502020202020204" pitchFamily="34" charset="0"/>
                <a:cs typeface="Times New Roman" pitchFamily="18" charset="0"/>
              </a:rPr>
              <a:t>–</a:t>
            </a:r>
            <a:r>
              <a:rPr lang="ru-RU" sz="1100" dirty="0" smtClean="0">
                <a:latin typeface="Century Gothic" panose="020B0502020202020204" pitchFamily="34" charset="0"/>
              </a:rPr>
              <a:t>ДБ АО «Сбербанк» , АО «</a:t>
            </a:r>
            <a:r>
              <a:rPr lang="en-US" sz="1100" dirty="0" smtClean="0">
                <a:latin typeface="Century Gothic" panose="020B0502020202020204" pitchFamily="34" charset="0"/>
              </a:rPr>
              <a:t>ForteBank</a:t>
            </a:r>
            <a:r>
              <a:rPr lang="ru-RU" sz="1100" dirty="0" smtClean="0">
                <a:latin typeface="Century Gothic" panose="020B0502020202020204" pitchFamily="34" charset="0"/>
              </a:rPr>
              <a:t>»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 smtClean="0">
                <a:latin typeface="Century Gothic" panose="020B0502020202020204" pitchFamily="34" charset="0"/>
              </a:rPr>
              <a:t>  ДБ АО «Сбербанк» ,ДБ </a:t>
            </a:r>
            <a:r>
              <a:rPr lang="en-US" sz="1100" dirty="0" smtClean="0">
                <a:latin typeface="Century Gothic" panose="020B0502020202020204" pitchFamily="34" charset="0"/>
              </a:rPr>
              <a:t>AO </a:t>
            </a:r>
            <a:r>
              <a:rPr lang="ru-RU" sz="1100" dirty="0" smtClean="0">
                <a:latin typeface="Century Gothic" panose="020B0502020202020204" pitchFamily="34" charset="0"/>
              </a:rPr>
              <a:t>«</a:t>
            </a:r>
            <a:r>
              <a:rPr lang="en-US" sz="1100" dirty="0" err="1" smtClean="0">
                <a:latin typeface="Century Gothic" panose="020B0502020202020204" pitchFamily="34" charset="0"/>
              </a:rPr>
              <a:t>ForteBank</a:t>
            </a:r>
            <a:r>
              <a:rPr lang="ru-RU" sz="1100" dirty="0" smtClean="0">
                <a:latin typeface="Century Gothic" panose="020B0502020202020204" pitchFamily="34" charset="0"/>
              </a:rPr>
              <a:t>»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081874"/>
              </p:ext>
            </p:extLst>
          </p:nvPr>
        </p:nvGraphicFramePr>
        <p:xfrm>
          <a:off x="254196" y="843558"/>
          <a:ext cx="3960440" cy="335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826916"/>
              </p:ext>
            </p:extLst>
          </p:nvPr>
        </p:nvGraphicFramePr>
        <p:xfrm>
          <a:off x="4539410" y="915566"/>
          <a:ext cx="4456550" cy="327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677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06089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339502"/>
            <a:ext cx="8229600" cy="633412"/>
          </a:xfrm>
        </p:spPr>
        <p:txBody>
          <a:bodyPr/>
          <a:lstStyle/>
          <a:p>
            <a:pPr algn="l"/>
            <a:r>
              <a:rPr lang="ru-RU" altLang="ru-RU" sz="1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900" b="1" dirty="0" smtClean="0">
                <a:latin typeface="Century Gothic" panose="020B0502020202020204" pitchFamily="34" charset="0"/>
              </a:rPr>
              <a:t>Одобренные, но не подписанные </a:t>
            </a:r>
            <a:br>
              <a:rPr lang="ru-RU" altLang="ru-RU" sz="1900" b="1" dirty="0" smtClean="0">
                <a:latin typeface="Century Gothic" panose="020B0502020202020204" pitchFamily="34" charset="0"/>
              </a:rPr>
            </a:br>
            <a:r>
              <a:rPr lang="ru-RU" altLang="ru-RU" sz="1900" b="1" dirty="0" smtClean="0">
                <a:latin typeface="Century Gothic" panose="020B0502020202020204" pitchFamily="34" charset="0"/>
              </a:rPr>
              <a:t>в разрезе регионов</a:t>
            </a:r>
            <a:br>
              <a:rPr lang="ru-RU" altLang="ru-RU" sz="1900" b="1" dirty="0" smtClean="0">
                <a:latin typeface="Century Gothic" panose="020B0502020202020204" pitchFamily="34" charset="0"/>
              </a:rPr>
            </a:br>
            <a:endParaRPr lang="ru-RU" altLang="ru-RU" sz="1900" dirty="0" smtClean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2240" y="0"/>
            <a:ext cx="20882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latin typeface="Century Gothic" panose="020B0502020202020204" pitchFamily="34" charset="0"/>
              </a:rPr>
              <a:t>по состоянию </a:t>
            </a:r>
            <a:r>
              <a:rPr lang="ru-RU" sz="800" b="1" dirty="0" smtClean="0">
                <a:latin typeface="Century Gothic" panose="020B0502020202020204" pitchFamily="34" charset="0"/>
              </a:rPr>
              <a:t>на </a:t>
            </a:r>
            <a:r>
              <a:rPr lang="ru-RU" sz="800" b="1" dirty="0" smtClean="0">
                <a:latin typeface="Century Gothic" panose="020B0502020202020204" pitchFamily="34" charset="0"/>
              </a:rPr>
              <a:t>01.09.2020г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528" y="4329480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01.09.2020 </a:t>
            </a:r>
            <a:r>
              <a:rPr lang="ru-RU" sz="1100" dirty="0">
                <a:cs typeface="Times New Roman" pitchFamily="18" charset="0"/>
              </a:rPr>
              <a:t>г. </a:t>
            </a:r>
            <a:r>
              <a:rPr lang="ru-RU" sz="1100" dirty="0" smtClean="0">
                <a:cs typeface="Times New Roman" pitchFamily="18" charset="0"/>
              </a:rPr>
              <a:t>– </a:t>
            </a:r>
            <a:r>
              <a:rPr lang="ru-RU" sz="1100" b="1" dirty="0" smtClean="0">
                <a:cs typeface="Times New Roman" pitchFamily="18" charset="0"/>
              </a:rPr>
              <a:t>11 </a:t>
            </a:r>
            <a:r>
              <a:rPr lang="ru-RU" sz="1100" b="1" dirty="0" smtClean="0">
                <a:cs typeface="Times New Roman" pitchFamily="18" charset="0"/>
              </a:rPr>
              <a:t>проектов </a:t>
            </a:r>
            <a:r>
              <a:rPr lang="ru-RU" sz="1100" b="1" dirty="0">
                <a:cs typeface="Times New Roman" pitchFamily="18" charset="0"/>
              </a:rPr>
              <a:t>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1 710 </a:t>
            </a:r>
            <a:r>
              <a:rPr lang="ru-RU" sz="1100" b="1" dirty="0" smtClean="0">
                <a:cs typeface="Times New Roman" pitchFamily="18" charset="0"/>
              </a:rPr>
              <a:t>млн. </a:t>
            </a:r>
            <a:r>
              <a:rPr lang="ru-RU" sz="1100" b="1" dirty="0">
                <a:cs typeface="Times New Roman" pitchFamily="18" charset="0"/>
              </a:rPr>
              <a:t>тенге  </a:t>
            </a:r>
            <a:r>
              <a:rPr lang="ru-RU" sz="1100" dirty="0">
                <a:cs typeface="Times New Roman" pitchFamily="18" charset="0"/>
              </a:rPr>
              <a:t>из них сумма </a:t>
            </a:r>
            <a:r>
              <a:rPr lang="ru-RU" sz="1100" dirty="0" smtClean="0">
                <a:cs typeface="Times New Roman" pitchFamily="18" charset="0"/>
              </a:rPr>
              <a:t>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805 </a:t>
            </a:r>
            <a:r>
              <a:rPr lang="ru-RU" sz="1100" b="1" dirty="0" smtClean="0">
                <a:cs typeface="Times New Roman" pitchFamily="18" charset="0"/>
              </a:rPr>
              <a:t>млн. </a:t>
            </a:r>
            <a:r>
              <a:rPr lang="ru-RU" sz="1100" b="1" dirty="0">
                <a:cs typeface="Times New Roman" pitchFamily="18" charset="0"/>
              </a:rPr>
              <a:t>тенге. 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079369"/>
              </p:ext>
            </p:extLst>
          </p:nvPr>
        </p:nvGraphicFramePr>
        <p:xfrm>
          <a:off x="251520" y="1125268"/>
          <a:ext cx="4067944" cy="289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316507"/>
              </p:ext>
            </p:extLst>
          </p:nvPr>
        </p:nvGraphicFramePr>
        <p:xfrm>
          <a:off x="4499992" y="1232716"/>
          <a:ext cx="4320480" cy="325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57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72007" y="106125"/>
            <a:ext cx="7848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8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800" b="1" dirty="0" smtClean="0"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1800" b="1" dirty="0" smtClean="0">
                <a:latin typeface="Century Gothic" panose="020B0502020202020204" pitchFamily="34" charset="0"/>
              </a:rPr>
            </a:br>
            <a:r>
              <a:rPr lang="ru-RU" altLang="ru-RU" sz="1800" b="1" dirty="0" smtClean="0">
                <a:latin typeface="Century Gothic" panose="020B0502020202020204" pitchFamily="34" charset="0"/>
              </a:rPr>
              <a:t> </a:t>
            </a:r>
            <a:endParaRPr lang="ru-RU" alt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984238" y="27749"/>
            <a:ext cx="1728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latin typeface="Century Gothic" panose="020B0502020202020204" pitchFamily="34" charset="0"/>
              </a:rPr>
              <a:t>по состоянию </a:t>
            </a:r>
            <a:r>
              <a:rPr lang="ru-RU" sz="800" b="1" dirty="0" smtClean="0">
                <a:latin typeface="Century Gothic" panose="020B0502020202020204" pitchFamily="34" charset="0"/>
              </a:rPr>
              <a:t>на </a:t>
            </a:r>
            <a:r>
              <a:rPr lang="ru-RU" sz="800" b="1" dirty="0" smtClean="0">
                <a:latin typeface="Century Gothic" panose="020B0502020202020204" pitchFamily="34" charset="0"/>
              </a:rPr>
              <a:t>01.09.2020г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1520" y="4292254"/>
            <a:ext cx="8640960" cy="65851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smtClean="0">
                <a:cs typeface="Times New Roman" pitchFamily="18" charset="0"/>
              </a:rPr>
              <a:t>Банки-лидеры по одобрению договоров гарантии: </a:t>
            </a:r>
            <a:r>
              <a:rPr lang="ru-RU" sz="1100" b="1" dirty="0" smtClean="0">
                <a:cs typeface="Times New Roman" pitchFamily="18" charset="0"/>
              </a:rPr>
              <a:t>по кол-ву</a:t>
            </a:r>
            <a:r>
              <a:rPr lang="ru-RU" sz="1100" dirty="0" smtClean="0">
                <a:cs typeface="Times New Roman" pitchFamily="18" charset="0"/>
              </a:rPr>
              <a:t> –</a:t>
            </a:r>
            <a:r>
              <a:rPr lang="ru-RU" sz="1100" dirty="0" smtClean="0"/>
              <a:t> </a:t>
            </a:r>
            <a:r>
              <a:rPr lang="ru-RU" sz="1100" dirty="0" smtClean="0"/>
              <a:t>АО ДБ «Альфа-Банк» </a:t>
            </a:r>
            <a:r>
              <a:rPr lang="ru-RU" sz="1100" dirty="0" smtClean="0"/>
              <a:t>и «</a:t>
            </a:r>
            <a:r>
              <a:rPr lang="ru-RU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АО </a:t>
            </a:r>
            <a:r>
              <a:rPr lang="ru-RU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«</a:t>
            </a:r>
            <a:r>
              <a:rPr lang="ru-RU" sz="11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Нурбанк</a:t>
            </a:r>
            <a:r>
              <a:rPr lang="ru-RU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»</a:t>
            </a:r>
            <a:r>
              <a:rPr lang="ru-RU" sz="1100" dirty="0" smtClean="0"/>
              <a:t> </a:t>
            </a:r>
            <a:endParaRPr lang="ru-RU" sz="1100" dirty="0" smtClean="0">
              <a:cs typeface="Times New Roman" pitchFamily="18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 –  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ДБ АО «Альфа-Банк»  </a:t>
            </a:r>
            <a:r>
              <a:rPr lang="ru-RU" sz="1100" dirty="0" smtClean="0">
                <a:cs typeface="Times New Roman" pitchFamily="18" charset="0"/>
              </a:rPr>
              <a:t>и  </a:t>
            </a:r>
            <a:r>
              <a:rPr lang="ru-RU" sz="1100" dirty="0" smtClean="0"/>
              <a:t>АО </a:t>
            </a:r>
            <a:r>
              <a:rPr lang="ru-RU" sz="1100" dirty="0" smtClean="0"/>
              <a:t>«</a:t>
            </a:r>
            <a:r>
              <a:rPr lang="ru-RU" sz="1100" dirty="0" err="1" smtClean="0"/>
              <a:t>Нурбанк</a:t>
            </a:r>
            <a:r>
              <a:rPr lang="ru-RU" sz="1100" dirty="0" smtClean="0"/>
              <a:t>»</a:t>
            </a:r>
            <a:endParaRPr lang="ru-RU" sz="1100" dirty="0"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097301"/>
              </p:ext>
            </p:extLst>
          </p:nvPr>
        </p:nvGraphicFramePr>
        <p:xfrm>
          <a:off x="239214" y="1207296"/>
          <a:ext cx="3900738" cy="294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899883"/>
              </p:ext>
            </p:extLst>
          </p:nvPr>
        </p:nvGraphicFramePr>
        <p:xfrm>
          <a:off x="4600668" y="1263133"/>
          <a:ext cx="4248472" cy="283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764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7584" y="123479"/>
            <a:ext cx="74168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Профинансированные проекты банков </a:t>
            </a:r>
            <a:endParaRPr lang="ru-RU" altLang="ru-RU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под 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Гарантию Фонда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536" y="4160203"/>
            <a:ext cx="8602375" cy="63343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647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0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33,9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млрд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. тенге  </a:t>
            </a:r>
            <a:r>
              <a:rPr lang="ru-RU" sz="1000" dirty="0">
                <a:latin typeface="Century Gothic" panose="020B0502020202020204" pitchFamily="34" charset="0"/>
                <a:cs typeface="Times New Roman" pitchFamily="18" charset="0"/>
              </a:rPr>
              <a:t>из них сумма </a:t>
            </a:r>
            <a:r>
              <a:rPr lang="ru-RU" sz="1000">
                <a:latin typeface="Century Gothic" panose="020B0502020202020204" pitchFamily="34" charset="0"/>
                <a:cs typeface="Times New Roman" pitchFamily="18" charset="0"/>
              </a:rPr>
              <a:t>гарантии</a:t>
            </a:r>
            <a:r>
              <a:rPr lang="ru-RU" sz="1000" b="1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000" b="1" smtClean="0">
                <a:latin typeface="Century Gothic" panose="020B0502020202020204" pitchFamily="34" charset="0"/>
                <a:cs typeface="Times New Roman" pitchFamily="18" charset="0"/>
              </a:rPr>
              <a:t>15,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9</a:t>
            </a:r>
            <a:r>
              <a:rPr lang="ru-RU" sz="1000" b="1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млрд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10806"/>
              </p:ext>
            </p:extLst>
          </p:nvPr>
        </p:nvGraphicFramePr>
        <p:xfrm>
          <a:off x="395536" y="699543"/>
          <a:ext cx="8136904" cy="346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1878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6875</TotalTime>
  <Words>394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723</cp:revision>
  <cp:lastPrinted>2020-02-11T07:16:18Z</cp:lastPrinted>
  <dcterms:created xsi:type="dcterms:W3CDTF">2017-09-15T07:18:06Z</dcterms:created>
  <dcterms:modified xsi:type="dcterms:W3CDTF">2020-09-04T11:52:08Z</dcterms:modified>
</cp:coreProperties>
</file>